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sldIdLst>
    <p:sldId id="256" r:id="rId2"/>
    <p:sldId id="271" r:id="rId3"/>
    <p:sldId id="272" r:id="rId4"/>
    <p:sldId id="27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aterina Aristova" initials="EA" lastIdx="0" clrIdx="0">
    <p:extLst>
      <p:ext uri="{19B8F6BF-5375-455C-9EA6-DF929625EA0E}">
        <p15:presenceInfo xmlns:p15="http://schemas.microsoft.com/office/powerpoint/2012/main" userId="9744e0cbb7c6064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28897-63B1-460B-9169-8257F6784D49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90D27-C033-4DB9-BF53-B7445A4F0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41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10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09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0870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655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06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451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206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06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5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70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9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1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52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98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94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61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44E0E-F5A7-48B4-867D-377C5A5511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9AD7D0-0956-4D3E-936B-013331FD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44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siness-humanrights.org/en/exploring-trends-in-corporate-human-rights-due-diligence-0" TargetMode="External"/><Relationship Id="rId2" Type="http://schemas.openxmlformats.org/officeDocument/2006/relationships/hyperlink" Target="https://www.law.ox.ac.uk/content/mandatory-human-rights-due-diligence-legisl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w.ox.ac.uk/content/civil-liability-gross-human-rights-abus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CDC4-9D6A-42E7-9976-9BDEB8EEF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82674"/>
            <a:ext cx="7766936" cy="2253931"/>
          </a:xfrm>
        </p:spPr>
        <p:txBody>
          <a:bodyPr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Exploring Trends in Corporate Human Rights and Environmental Due Diligence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CD3481-D88E-4888-8142-F51C2B5CC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636335"/>
            <a:ext cx="7766936" cy="1511397"/>
          </a:xfrm>
        </p:spPr>
        <p:txBody>
          <a:bodyPr>
            <a:normAutofit/>
          </a:bodyPr>
          <a:lstStyle/>
          <a:p>
            <a:pPr algn="just"/>
            <a:r>
              <a:rPr lang="en-GB" sz="2000" i="1" dirty="0">
                <a:solidFill>
                  <a:schemeClr val="tx1"/>
                </a:solidFill>
              </a:rPr>
              <a:t>Dr Ekaterina Aristova, Bonavero Institute of Human Rights, University of Oxford </a:t>
            </a:r>
          </a:p>
          <a:p>
            <a:pPr algn="just"/>
            <a:r>
              <a:rPr lang="en-GB" sz="2000" i="1" dirty="0">
                <a:solidFill>
                  <a:schemeClr val="tx1"/>
                </a:solidFill>
              </a:rPr>
              <a:t>1 July 2020, Netherlands Network for Human Rights Research, Annual </a:t>
            </a:r>
            <a:r>
              <a:rPr lang="en-GB" sz="2000" i="1" dirty="0" err="1">
                <a:solidFill>
                  <a:schemeClr val="tx1"/>
                </a:solidFill>
              </a:rPr>
              <a:t>Toogdag</a:t>
            </a:r>
            <a:r>
              <a:rPr lang="en-GB" sz="2000" i="1" dirty="0">
                <a:solidFill>
                  <a:schemeClr val="tx1"/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47163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9D929-0ADC-4451-9874-16E877BD2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795"/>
          </a:xfrm>
        </p:spPr>
        <p:txBody>
          <a:bodyPr/>
          <a:lstStyle/>
          <a:p>
            <a:pPr algn="ctr"/>
            <a:r>
              <a:rPr lang="en-GB" u="sng" dirty="0">
                <a:solidFill>
                  <a:schemeClr val="tx1"/>
                </a:solidFill>
              </a:rPr>
              <a:t>Useful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417CE-A36A-4BE5-8754-925F18FA6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8437"/>
            <a:ext cx="8732480" cy="5092995"/>
          </a:xfrm>
        </p:spPr>
        <p:txBody>
          <a:bodyPr>
            <a:normAutofit lnSpcReduction="10000"/>
          </a:bodyPr>
          <a:lstStyle/>
          <a:p>
            <a:pPr marL="542925" indent="-542925" algn="just"/>
            <a:r>
              <a:rPr lang="en-GB" sz="2400" dirty="0">
                <a:solidFill>
                  <a:schemeClr val="tx1"/>
                </a:solidFill>
              </a:rPr>
              <a:t>Series of talks </a:t>
            </a:r>
            <a:r>
              <a:rPr lang="en-GB" sz="2400" dirty="0">
                <a:solidFill>
                  <a:prstClr val="black"/>
                </a:solidFill>
              </a:rPr>
              <a:t>‘</a:t>
            </a:r>
            <a:r>
              <a:rPr lang="en-GB" sz="2400" i="1" dirty="0">
                <a:solidFill>
                  <a:prstClr val="black"/>
                </a:solidFill>
              </a:rPr>
              <a:t>Human Rights Due Diligence in Law and Practice</a:t>
            </a:r>
            <a:r>
              <a:rPr lang="en-GB" sz="2400" dirty="0">
                <a:solidFill>
                  <a:prstClr val="black"/>
                </a:solidFill>
              </a:rPr>
              <a:t>’ convened </a:t>
            </a:r>
            <a:r>
              <a:rPr lang="en-GB" sz="2400" dirty="0">
                <a:solidFill>
                  <a:schemeClr val="tx1"/>
                </a:solidFill>
              </a:rPr>
              <a:t>in Jan – Mar 2020 by Oxford Business and Human Rights Research Network (Webpage: </a:t>
            </a:r>
            <a:r>
              <a:rPr lang="en-GB" sz="2400" dirty="0">
                <a:hlinkClick r:id="rId2"/>
              </a:rPr>
              <a:t>https://www.law.ox.ac.uk/content/mandatory-human-rights-due-diligence-legislation</a:t>
            </a:r>
            <a:r>
              <a:rPr lang="en-GB" sz="2400" dirty="0"/>
              <a:t>)</a:t>
            </a:r>
          </a:p>
          <a:p>
            <a:pPr marL="542925" indent="-542925" algn="just"/>
            <a:r>
              <a:rPr lang="en-GB" sz="2400" dirty="0">
                <a:solidFill>
                  <a:schemeClr val="tx1"/>
                </a:solidFill>
              </a:rPr>
              <a:t>Three-part blog published by BHRRC in ‘</a:t>
            </a:r>
            <a:r>
              <a:rPr lang="en-GB" sz="2400" i="1" dirty="0">
                <a:solidFill>
                  <a:schemeClr val="tx1"/>
                </a:solidFill>
              </a:rPr>
              <a:t>Towards Mandatory Human Rights Due Diligence</a:t>
            </a:r>
            <a:r>
              <a:rPr lang="en-GB" sz="2400" dirty="0">
                <a:solidFill>
                  <a:schemeClr val="tx1"/>
                </a:solidFill>
              </a:rPr>
              <a:t>’ series (Link: </a:t>
            </a:r>
            <a:r>
              <a:rPr lang="en-GB" sz="2400" dirty="0">
                <a:hlinkClick r:id="rId3"/>
              </a:rPr>
              <a:t>https://www.business-humanrights.org/en/exploring-trends-in-corporate-human-rights-due-diligence-0</a:t>
            </a:r>
            <a:r>
              <a:rPr lang="en-GB" sz="2400" dirty="0"/>
              <a:t>)</a:t>
            </a:r>
          </a:p>
          <a:p>
            <a:pPr marL="542925" indent="-542925" algn="just"/>
            <a:r>
              <a:rPr lang="en-GB" sz="2400" dirty="0">
                <a:solidFill>
                  <a:schemeClr val="tx1"/>
                </a:solidFill>
              </a:rPr>
              <a:t>Bonavero project on civil liability for human rights violations funded by the Oak Foundation (Webpage: </a:t>
            </a:r>
            <a:r>
              <a:rPr lang="en-GB" sz="2400" dirty="0">
                <a:hlinkClick r:id="rId4"/>
              </a:rPr>
              <a:t>https://www.law.ox.ac.uk/content/civil-liability-gross-human-rights-abuses</a:t>
            </a:r>
            <a:r>
              <a:rPr lang="en-GB" sz="2400" dirty="0"/>
              <a:t>)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0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DED23-0832-43AA-9BED-0046C51B8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3898"/>
          </a:xfrm>
        </p:spPr>
        <p:txBody>
          <a:bodyPr/>
          <a:lstStyle/>
          <a:p>
            <a:pPr algn="ctr"/>
            <a:r>
              <a:rPr lang="en-GB" u="sng" dirty="0">
                <a:solidFill>
                  <a:schemeClr val="tx1"/>
                </a:solidFill>
              </a:rPr>
              <a:t>Momentum for mandatory HRDD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FB244-91AA-4FD7-B926-1200A7273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3499"/>
            <a:ext cx="8596668" cy="4637864"/>
          </a:xfrm>
        </p:spPr>
        <p:txBody>
          <a:bodyPr>
            <a:normAutofit/>
          </a:bodyPr>
          <a:lstStyle/>
          <a:p>
            <a:pPr algn="just"/>
            <a:r>
              <a:rPr lang="en-GB" sz="2000" u="sng" dirty="0">
                <a:solidFill>
                  <a:schemeClr val="tx1"/>
                </a:solidFill>
              </a:rPr>
              <a:t>Two categories of BHR laws</a:t>
            </a:r>
            <a:r>
              <a:rPr lang="en-GB" sz="2000" dirty="0">
                <a:solidFill>
                  <a:schemeClr val="tx1"/>
                </a:solidFill>
              </a:rPr>
              <a:t>: 1. Reporting requirements (UK Modern Slavery Act; Australian Modern Slavery Act, etc); and 2. Mandatory HRDD legislation (French Duty of Vigilance Law, Dutch Child Labour Due Diligence Law, etc)</a:t>
            </a:r>
          </a:p>
          <a:p>
            <a:pPr algn="just"/>
            <a:r>
              <a:rPr lang="en-GB" sz="2000" u="sng" dirty="0">
                <a:solidFill>
                  <a:schemeClr val="tx1"/>
                </a:solidFill>
              </a:rPr>
              <a:t>Why now?</a:t>
            </a:r>
            <a:r>
              <a:rPr lang="en-GB" sz="2000" dirty="0">
                <a:solidFill>
                  <a:schemeClr val="tx1"/>
                </a:solidFill>
              </a:rPr>
              <a:t>: unanimous endorsement and implementation of the UNGPs; redefining the purpose of corporation; ESG explosion; rethinking the problem of extraterritoriality</a:t>
            </a:r>
          </a:p>
          <a:p>
            <a:pPr algn="just"/>
            <a:r>
              <a:rPr lang="en-GB" sz="2000" u="sng" dirty="0">
                <a:solidFill>
                  <a:schemeClr val="tx1"/>
                </a:solidFill>
              </a:rPr>
              <a:t>Different driving forces</a:t>
            </a:r>
            <a:r>
              <a:rPr lang="en-GB" sz="2000" dirty="0">
                <a:solidFill>
                  <a:schemeClr val="tx1"/>
                </a:solidFill>
              </a:rPr>
              <a:t>: civil society; investors; politics; businesses (i.e. call by cocoa companies)</a:t>
            </a:r>
          </a:p>
          <a:p>
            <a:pPr algn="just"/>
            <a:r>
              <a:rPr lang="en-GB" sz="2000" u="sng" dirty="0">
                <a:solidFill>
                  <a:schemeClr val="tx1"/>
                </a:solidFill>
              </a:rPr>
              <a:t>Challenges for businesses</a:t>
            </a:r>
            <a:r>
              <a:rPr lang="en-GB" sz="2000" dirty="0">
                <a:solidFill>
                  <a:schemeClr val="tx1"/>
                </a:solidFill>
              </a:rPr>
              <a:t>: a well-designed HRDD legislation with a coherent liability provision and related support in the form of the guidelines and toolkits is essential</a:t>
            </a:r>
          </a:p>
        </p:txBody>
      </p:sp>
    </p:spTree>
    <p:extLst>
      <p:ext uri="{BB962C8B-B14F-4D97-AF65-F5344CB8AC3E}">
        <p14:creationId xmlns:p14="http://schemas.microsoft.com/office/powerpoint/2010/main" val="136566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B32BB-198C-4470-869D-A79A26606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3265"/>
          </a:xfrm>
        </p:spPr>
        <p:txBody>
          <a:bodyPr>
            <a:normAutofit/>
          </a:bodyPr>
          <a:lstStyle/>
          <a:p>
            <a:pPr algn="ctr"/>
            <a:r>
              <a:rPr lang="en-GB" u="sng" dirty="0">
                <a:solidFill>
                  <a:schemeClr val="tx1"/>
                </a:solidFill>
              </a:rPr>
              <a:t>Components </a:t>
            </a:r>
            <a:r>
              <a:rPr lang="en-GB" u="sng">
                <a:solidFill>
                  <a:schemeClr val="tx1"/>
                </a:solidFill>
              </a:rPr>
              <a:t>of HRDD </a:t>
            </a:r>
            <a:r>
              <a:rPr lang="en-GB" u="sng" dirty="0">
                <a:solidFill>
                  <a:schemeClr val="tx1"/>
                </a:solidFill>
              </a:rPr>
              <a:t>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E013B-3BBD-4CBD-9D75-B2A15CD7B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3619"/>
            <a:ext cx="8596668" cy="4467743"/>
          </a:xfrm>
        </p:spPr>
        <p:txBody>
          <a:bodyPr/>
          <a:lstStyle/>
          <a:p>
            <a:pPr algn="just"/>
            <a:r>
              <a:rPr lang="en-GB" dirty="0">
                <a:solidFill>
                  <a:schemeClr val="tx1"/>
                </a:solidFill>
              </a:rPr>
              <a:t>1. Scope of companies covered (i.e. size, structure, ownership, areas of operation)</a:t>
            </a:r>
          </a:p>
          <a:p>
            <a:pPr algn="just"/>
            <a:r>
              <a:rPr lang="en-GB" dirty="0">
                <a:solidFill>
                  <a:schemeClr val="tx1"/>
                </a:solidFill>
              </a:rPr>
              <a:t>2. Nature of obligations (i.e. failure to prevent human rights violations; duty to respect human rights; duty of care; disclosure requirements)</a:t>
            </a:r>
          </a:p>
          <a:p>
            <a:pPr algn="just"/>
            <a:r>
              <a:rPr lang="en-GB" dirty="0">
                <a:solidFill>
                  <a:schemeClr val="tx1"/>
                </a:solidFill>
              </a:rPr>
              <a:t>3. Scope of international human rights and environmental standards (i.e. monist vs dualist states)</a:t>
            </a:r>
          </a:p>
          <a:p>
            <a:pPr algn="just"/>
            <a:r>
              <a:rPr lang="en-GB" dirty="0">
                <a:solidFill>
                  <a:schemeClr val="tx1"/>
                </a:solidFill>
              </a:rPr>
              <a:t>4. Definition of due diligence (i.e. adequate; reasonable; reference to the existing standards)</a:t>
            </a:r>
          </a:p>
          <a:p>
            <a:pPr algn="just"/>
            <a:r>
              <a:rPr lang="en-GB" dirty="0">
                <a:solidFill>
                  <a:schemeClr val="tx1"/>
                </a:solidFill>
              </a:rPr>
              <a:t>5. Liability and sanctions (i.e. civil; criminal; administrative)</a:t>
            </a:r>
          </a:p>
          <a:p>
            <a:pPr algn="just"/>
            <a:r>
              <a:rPr lang="en-GB" dirty="0">
                <a:solidFill>
                  <a:schemeClr val="tx1"/>
                </a:solidFill>
              </a:rPr>
              <a:t>6. Access to remedy (i.e. burden of proof; standing; jurisdiction in extraterritorial cases; etc)</a:t>
            </a:r>
          </a:p>
          <a:p>
            <a:pPr algn="just"/>
            <a:r>
              <a:rPr lang="en-GB" dirty="0">
                <a:solidFill>
                  <a:schemeClr val="tx1"/>
                </a:solidFill>
              </a:rPr>
              <a:t>7. Role of regulator and monitoring</a:t>
            </a:r>
          </a:p>
          <a:p>
            <a:pPr marL="0" indent="0" algn="just">
              <a:buNone/>
            </a:pPr>
            <a:endParaRPr lang="en-GB" dirty="0">
              <a:solidFill>
                <a:schemeClr val="tx1"/>
              </a:solidFill>
            </a:endParaRPr>
          </a:p>
          <a:p>
            <a:pPr algn="just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993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412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Exploring Trends in Corporate Human Rights and Environmental Due Diligence</vt:lpstr>
      <vt:lpstr>Useful resources</vt:lpstr>
      <vt:lpstr>Momentum for mandatory HRDD</vt:lpstr>
      <vt:lpstr>Components of HRDD legislation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Transnational Tort Litigation for Business-related Human Rights Abuses: Challenges and Opportunities</dc:title>
  <dc:creator>Ekaterina Aristova</dc:creator>
  <cp:lastModifiedBy>Ekaterina Aristova</cp:lastModifiedBy>
  <cp:revision>103</cp:revision>
  <dcterms:created xsi:type="dcterms:W3CDTF">2019-10-25T14:55:06Z</dcterms:created>
  <dcterms:modified xsi:type="dcterms:W3CDTF">2020-07-01T07:37:25Z</dcterms:modified>
</cp:coreProperties>
</file>